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1"/>
  </p:sldMasterIdLst>
  <p:notesMasterIdLst>
    <p:notesMasterId r:id="rId17"/>
  </p:notesMasterIdLst>
  <p:handoutMasterIdLst>
    <p:handoutMasterId r:id="rId18"/>
  </p:handoutMasterIdLst>
  <p:sldIdLst>
    <p:sldId id="313" r:id="rId2"/>
    <p:sldId id="256" r:id="rId3"/>
    <p:sldId id="310" r:id="rId4"/>
    <p:sldId id="317" r:id="rId5"/>
    <p:sldId id="311" r:id="rId6"/>
    <p:sldId id="314" r:id="rId7"/>
    <p:sldId id="315" r:id="rId8"/>
    <p:sldId id="316" r:id="rId9"/>
    <p:sldId id="306" r:id="rId10"/>
    <p:sldId id="307" r:id="rId11"/>
    <p:sldId id="308" r:id="rId12"/>
    <p:sldId id="309" r:id="rId13"/>
    <p:sldId id="312" r:id="rId14"/>
    <p:sldId id="318" r:id="rId15"/>
    <p:sldId id="319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D4E5F2"/>
    <a:srgbClr val="669933"/>
    <a:srgbClr val="006699"/>
    <a:srgbClr val="063DE8"/>
    <a:srgbClr val="FC0128"/>
    <a:srgbClr val="FAFD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5" autoAdjust="0"/>
    <p:restoredTop sz="94683" autoAdjust="0"/>
  </p:normalViewPr>
  <p:slideViewPr>
    <p:cSldViewPr>
      <p:cViewPr>
        <p:scale>
          <a:sx n="66" d="100"/>
          <a:sy n="66" d="100"/>
        </p:scale>
        <p:origin x="-570" y="-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pPr>
              <a:defRPr/>
            </a:pPr>
            <a:fld id="{DE102BEA-075A-442A-9F2D-EBA1F1A55A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pPr>
              <a:defRPr/>
            </a:pPr>
            <a:fld id="{9BB61155-FAB2-4199-9B09-0125F94A60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7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660D7E-9913-4393-B3A4-B4C73F573545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pic>
        <p:nvPicPr>
          <p:cNvPr id="12" name="Picture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938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2B054F8-7370-4830-B63F-60C2A523F02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350A0DF-F666-4022-9801-2C2C8963ED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2CFA6973-8289-4B67-A183-884329DAC7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C0C0BBEF-6FA1-4540-B2B8-F9099B234A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952B523-5289-4788-8951-FD210780F2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6E16848-299A-4D6F-83AD-ADAF68DF42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2A74B87-90A1-4CEF-A2C1-66A178B0D78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63582DBC-6D81-4867-80C9-EFCE63164EC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71DD83-BFF1-4B56-8D7B-6C1FB63F04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0D1F1860-3772-4FEA-835E-B2F1CC5CA45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45A9031-C76A-4788-8A4C-E787F10908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371600"/>
          </a:xfrm>
          <a:prstGeom prst="rect">
            <a:avLst/>
          </a:prstGeom>
          <a:gradFill rotWithShape="1">
            <a:gsLst>
              <a:gs pos="0">
                <a:srgbClr val="D4E5F2"/>
              </a:gs>
              <a:gs pos="100000">
                <a:schemeClr val="bg1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38200" y="1828800"/>
            <a:ext cx="8001000" cy="4038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smtClean="0"/>
              <a:t>Brewers as Entrepreneurs</a:t>
            </a:r>
            <a:br>
              <a:rPr lang="en-US" sz="6000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Beverage Business Institute, College of Business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0" y="3352800"/>
            <a:ext cx="9144000" cy="7620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Vocation: “It is the place where your great joy meets the world’s great need.”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 Defined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Entrepreneurs are generally defined as individuals who create a business venture with the goal of making a profit.</a:t>
            </a:r>
          </a:p>
          <a:p>
            <a:r>
              <a:rPr lang="en-US" sz="2800" dirty="0" smtClean="0"/>
              <a:t>Entrepreneurs are therefore assumed to be:</a:t>
            </a:r>
          </a:p>
          <a:p>
            <a:pPr lvl="1"/>
            <a:r>
              <a:rPr lang="en-US" sz="2500" dirty="0" smtClean="0"/>
              <a:t>Visionaries with clear missions</a:t>
            </a:r>
            <a:endParaRPr lang="en-US" sz="2500" dirty="0" smtClean="0"/>
          </a:p>
          <a:p>
            <a:pPr lvl="1"/>
            <a:r>
              <a:rPr lang="en-US" sz="2500" dirty="0" smtClean="0"/>
              <a:t>Business &amp; bottom line oriented</a:t>
            </a:r>
          </a:p>
          <a:p>
            <a:pPr lvl="1"/>
            <a:r>
              <a:rPr lang="en-US" sz="2500" dirty="0" smtClean="0"/>
              <a:t>Effective leaders</a:t>
            </a:r>
          </a:p>
          <a:p>
            <a:pPr lvl="1"/>
            <a:r>
              <a:rPr lang="en-US" sz="2500" dirty="0" smtClean="0"/>
              <a:t>Creative/Innovative</a:t>
            </a:r>
          </a:p>
          <a:p>
            <a:pPr lvl="1"/>
            <a:r>
              <a:rPr lang="en-US" sz="2500" dirty="0" smtClean="0"/>
              <a:t>Independent</a:t>
            </a:r>
          </a:p>
          <a:p>
            <a:pPr lvl="1"/>
            <a:r>
              <a:rPr lang="en-US" sz="2500" dirty="0" smtClean="0"/>
              <a:t>Thought leaders/knowledge experts</a:t>
            </a:r>
          </a:p>
          <a:p>
            <a:pPr lvl="1"/>
            <a:r>
              <a:rPr lang="en-US" sz="3200" b="1" dirty="0" smtClean="0"/>
              <a:t>NOT SO MUCH</a:t>
            </a:r>
          </a:p>
          <a:p>
            <a:pPr lvl="1">
              <a:buNone/>
            </a:pPr>
            <a:endParaRPr lang="en-US" sz="25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Entrepreneurs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b="1" dirty="0" smtClean="0"/>
              <a:t>What we know about entrepreneurs:</a:t>
            </a:r>
          </a:p>
          <a:p>
            <a:r>
              <a:rPr lang="en-US" dirty="0" smtClean="0"/>
              <a:t>High in N-Ach</a:t>
            </a:r>
          </a:p>
          <a:p>
            <a:r>
              <a:rPr lang="en-US" dirty="0" smtClean="0"/>
              <a:t>Low in N-</a:t>
            </a:r>
            <a:r>
              <a:rPr lang="en-US" dirty="0" err="1" smtClean="0"/>
              <a:t>Aff</a:t>
            </a:r>
            <a:endParaRPr lang="en-US" dirty="0" smtClean="0"/>
          </a:p>
          <a:p>
            <a:r>
              <a:rPr lang="en-US" dirty="0" smtClean="0"/>
              <a:t>Independent</a:t>
            </a:r>
          </a:p>
          <a:p>
            <a:r>
              <a:rPr lang="en-US" dirty="0" smtClean="0"/>
              <a:t>Resilient</a:t>
            </a:r>
          </a:p>
          <a:p>
            <a:r>
              <a:rPr lang="en-US" dirty="0" smtClean="0"/>
              <a:t>Creative</a:t>
            </a:r>
          </a:p>
          <a:p>
            <a:r>
              <a:rPr lang="en-US" dirty="0" smtClean="0"/>
              <a:t>Not easily managed</a:t>
            </a:r>
          </a:p>
          <a:p>
            <a:r>
              <a:rPr lang="en-US" dirty="0" smtClean="0"/>
              <a:t>Don’t always play nice with others</a:t>
            </a:r>
          </a:p>
          <a:p>
            <a:r>
              <a:rPr lang="en-US" dirty="0" smtClean="0"/>
              <a:t>Passionate/driven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Brewers and Entrepreneurship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Does a brewer have to create a business to be an entrepreneur?</a:t>
            </a:r>
          </a:p>
          <a:p>
            <a:pPr lvl="1"/>
            <a:r>
              <a:rPr lang="en-US" sz="2500" dirty="0" smtClean="0"/>
              <a:t>No, entrepreneurship takes many forms</a:t>
            </a:r>
          </a:p>
          <a:p>
            <a:pPr lvl="1"/>
            <a:r>
              <a:rPr lang="en-US" sz="2500" dirty="0" smtClean="0"/>
              <a:t>There is no such thing as an “</a:t>
            </a:r>
            <a:r>
              <a:rPr lang="en-US" sz="2500" dirty="0" err="1" smtClean="0"/>
              <a:t>Intrapreneur</a:t>
            </a:r>
            <a:r>
              <a:rPr lang="en-US" sz="2500" dirty="0" smtClean="0"/>
              <a:t>”</a:t>
            </a:r>
          </a:p>
          <a:p>
            <a:pPr lvl="1"/>
            <a:endParaRPr lang="en-US" sz="2500" dirty="0" smtClean="0"/>
          </a:p>
          <a:p>
            <a:r>
              <a:rPr lang="en-US" sz="2800" dirty="0" smtClean="0"/>
              <a:t>Can “employees” be entrepreneurs?</a:t>
            </a:r>
          </a:p>
          <a:p>
            <a:pPr lvl="1"/>
            <a:r>
              <a:rPr lang="en-US" sz="2500" dirty="0" smtClean="0"/>
              <a:t>Yes, new products &amp; business ventures involve risk &amp; rewards</a:t>
            </a:r>
          </a:p>
          <a:p>
            <a:pPr lvl="1"/>
            <a:r>
              <a:rPr lang="en-US" sz="2500" dirty="0" smtClean="0"/>
              <a:t>Only difference may be resource availability and work parameters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Brewers and Entrepreneurship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First mover</a:t>
            </a:r>
          </a:p>
          <a:p>
            <a:pPr lvl="1"/>
            <a:r>
              <a:rPr lang="en-US" dirty="0" smtClean="0"/>
              <a:t>One does not have to be an inventor to be innovative</a:t>
            </a:r>
          </a:p>
          <a:p>
            <a:pPr lvl="1"/>
            <a:r>
              <a:rPr lang="en-US" dirty="0" smtClean="0"/>
              <a:t>Being first to market has a number of advantages IF there is the business infrastructure to support the penetration of the target market</a:t>
            </a:r>
          </a:p>
          <a:p>
            <a:r>
              <a:rPr lang="en-US" dirty="0" smtClean="0"/>
              <a:t>Early adopter</a:t>
            </a:r>
          </a:p>
          <a:p>
            <a:pPr lvl="1"/>
            <a:r>
              <a:rPr lang="en-US" dirty="0" smtClean="0"/>
              <a:t>A strategy utilized by those having a larger presence within a target market</a:t>
            </a:r>
          </a:p>
          <a:p>
            <a:pPr lvl="1"/>
            <a:r>
              <a:rPr lang="en-US" dirty="0" smtClean="0"/>
              <a:t>Can come in after product acceptance and “flood” the market driving smaller competitors into a retreat position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Brewers and Entrepreneurship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Perceived role of brewers</a:t>
            </a:r>
          </a:p>
          <a:p>
            <a:pPr lvl="1"/>
            <a:r>
              <a:rPr lang="en-US" dirty="0" smtClean="0"/>
              <a:t>Artist?</a:t>
            </a:r>
          </a:p>
          <a:p>
            <a:pPr lvl="2"/>
            <a:r>
              <a:rPr lang="en-US" dirty="0" smtClean="0"/>
              <a:t>May not care what others think</a:t>
            </a:r>
          </a:p>
          <a:p>
            <a:pPr lvl="1"/>
            <a:r>
              <a:rPr lang="en-US" dirty="0" smtClean="0"/>
              <a:t>Scientist/chemist?</a:t>
            </a:r>
          </a:p>
          <a:p>
            <a:pPr lvl="2"/>
            <a:r>
              <a:rPr lang="en-US" dirty="0" smtClean="0"/>
              <a:t>Quality and process sometimes outweigh business considerations</a:t>
            </a:r>
          </a:p>
          <a:p>
            <a:pPr lvl="1"/>
            <a:r>
              <a:rPr lang="en-US" dirty="0" smtClean="0"/>
              <a:t>Alchemist?</a:t>
            </a:r>
          </a:p>
          <a:p>
            <a:pPr lvl="2"/>
            <a:r>
              <a:rPr lang="en-US" dirty="0" smtClean="0"/>
              <a:t>Strange and wonderful blends that may have no market</a:t>
            </a:r>
          </a:p>
          <a:p>
            <a:pPr lvl="1"/>
            <a:r>
              <a:rPr lang="en-US" dirty="0" smtClean="0"/>
              <a:t>Business person?</a:t>
            </a:r>
          </a:p>
          <a:p>
            <a:pPr lvl="2"/>
            <a:r>
              <a:rPr lang="en-US" dirty="0" smtClean="0"/>
              <a:t>May be too mainstream &amp; too low risk for a “big hit”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Brewers and Entrepreneurship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Orientation of brewer may determine success as an entrepreneur</a:t>
            </a:r>
          </a:p>
          <a:p>
            <a:pPr lvl="1"/>
            <a:r>
              <a:rPr lang="en-US" sz="2800" dirty="0" smtClean="0"/>
              <a:t>A pragmatic combo appears to be the most effective</a:t>
            </a:r>
          </a:p>
          <a:p>
            <a:r>
              <a:rPr lang="en-US" sz="2800" dirty="0" smtClean="0"/>
              <a:t>Reliance upon “team” becomes important</a:t>
            </a:r>
          </a:p>
          <a:p>
            <a:pPr lvl="1"/>
            <a:r>
              <a:rPr lang="en-US" sz="2800" dirty="0" smtClean="0"/>
              <a:t>May be </a:t>
            </a:r>
            <a:r>
              <a:rPr lang="en-US" sz="2800" dirty="0" smtClean="0"/>
              <a:t>counter-intuitive </a:t>
            </a:r>
            <a:r>
              <a:rPr lang="en-US" sz="2800" dirty="0" smtClean="0"/>
              <a:t>for most but still critical</a:t>
            </a:r>
          </a:p>
          <a:p>
            <a:r>
              <a:rPr lang="en-US" sz="2800" dirty="0" smtClean="0"/>
              <a:t>Timing of development, roll out, and market penetration is heavily dependent upon brewers and the “approach”</a:t>
            </a:r>
          </a:p>
          <a:p>
            <a:pPr lvl="1"/>
            <a:r>
              <a:rPr lang="en-US" sz="2800" dirty="0" smtClean="0"/>
              <a:t>May depend upon whether the brewery is a first mover or early adopter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Characteristics of Managers vs. Entrepreneurs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sz="2800" dirty="0" smtClean="0"/>
              <a:t>An organization “local</a:t>
            </a:r>
            <a:r>
              <a:rPr lang="en-US" dirty="0" smtClean="0"/>
              <a:t>”</a:t>
            </a:r>
          </a:p>
          <a:p>
            <a:r>
              <a:rPr lang="en-US" sz="2800" dirty="0" smtClean="0"/>
              <a:t>Risk averse</a:t>
            </a:r>
          </a:p>
          <a:p>
            <a:r>
              <a:rPr lang="en-US" sz="2800" dirty="0" smtClean="0"/>
              <a:t>Strict adherence to rules and structure (bureaucratic)</a:t>
            </a:r>
          </a:p>
          <a:p>
            <a:r>
              <a:rPr lang="en-US" sz="2800" dirty="0" smtClean="0"/>
              <a:t>Bottom line focus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 cosmopolitan</a:t>
            </a:r>
          </a:p>
          <a:p>
            <a:r>
              <a:rPr lang="en-US" sz="2800" dirty="0" smtClean="0"/>
              <a:t>Risk “tolerant”</a:t>
            </a:r>
          </a:p>
          <a:p>
            <a:r>
              <a:rPr lang="en-US" sz="2800" dirty="0" smtClean="0"/>
              <a:t>A boundary spanner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The business version of ADD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Managers</a:t>
            </a:r>
            <a:endParaRPr lang="en-US" sz="32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Entrepreneurs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Characteristics of Managers vs. Entrepreneurs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Facts &amp; data drive decisions</a:t>
            </a:r>
          </a:p>
          <a:p>
            <a:r>
              <a:rPr lang="en-US" sz="2800" dirty="0" smtClean="0"/>
              <a:t>Closely tracks results</a:t>
            </a:r>
          </a:p>
          <a:p>
            <a:r>
              <a:rPr lang="en-US" sz="2800" dirty="0" smtClean="0"/>
              <a:t>Gate keeper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Intuitive decision maker</a:t>
            </a:r>
          </a:p>
          <a:p>
            <a:r>
              <a:rPr lang="en-US" sz="2800" dirty="0" smtClean="0"/>
              <a:t>High tolerance for ambiguity</a:t>
            </a:r>
          </a:p>
          <a:p>
            <a:r>
              <a:rPr lang="en-US" sz="2800" dirty="0" smtClean="0"/>
              <a:t>Doesn’t recognize any “gates”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Managers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Entrepreneurs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Characteristics of Managers vs. Entrepreneurs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Meets </a:t>
            </a:r>
            <a:r>
              <a:rPr lang="en-US" sz="2800" dirty="0" smtClean="0"/>
              <a:t>customers’ needs</a:t>
            </a:r>
          </a:p>
          <a:p>
            <a:endParaRPr lang="en-US" sz="2800" dirty="0" smtClean="0"/>
          </a:p>
          <a:p>
            <a:r>
              <a:rPr lang="en-US" sz="2800" dirty="0" smtClean="0"/>
              <a:t>Responds </a:t>
            </a:r>
            <a:r>
              <a:rPr lang="en-US" sz="2800" dirty="0" smtClean="0"/>
              <a:t>to </a:t>
            </a:r>
            <a:r>
              <a:rPr lang="en-US" sz="2800" dirty="0" smtClean="0"/>
              <a:t>directions</a:t>
            </a:r>
          </a:p>
          <a:p>
            <a:endParaRPr lang="en-US" sz="2800" dirty="0" smtClean="0"/>
          </a:p>
          <a:p>
            <a:r>
              <a:rPr lang="en-US" sz="2800" dirty="0" smtClean="0"/>
              <a:t>“</a:t>
            </a:r>
            <a:r>
              <a:rPr lang="en-US" sz="2800" dirty="0" smtClean="0"/>
              <a:t>Rides herd to gain “obedience”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Creates </a:t>
            </a:r>
            <a:r>
              <a:rPr lang="en-US" sz="2800" dirty="0" smtClean="0"/>
              <a:t>customers’ </a:t>
            </a:r>
            <a:r>
              <a:rPr lang="en-US" sz="2800" dirty="0" smtClean="0"/>
              <a:t>needs</a:t>
            </a:r>
          </a:p>
          <a:p>
            <a:r>
              <a:rPr lang="en-US" sz="2800" dirty="0" smtClean="0"/>
              <a:t>Does not respond well to </a:t>
            </a:r>
            <a:r>
              <a:rPr lang="en-US" sz="2800" dirty="0" smtClean="0"/>
              <a:t>directions</a:t>
            </a:r>
          </a:p>
          <a:p>
            <a:endParaRPr lang="en-US" sz="2800" dirty="0" smtClean="0"/>
          </a:p>
          <a:p>
            <a:r>
              <a:rPr lang="en-US" sz="2800" dirty="0" smtClean="0"/>
              <a:t>Has </a:t>
            </a:r>
            <a:r>
              <a:rPr lang="en-US" sz="2800" dirty="0" smtClean="0"/>
              <a:t>been lost from the herd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Managers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Entrepreneurs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Characteristics of Managers and Entrepreneurs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Satisficing decisions</a:t>
            </a:r>
          </a:p>
          <a:p>
            <a:r>
              <a:rPr lang="en-US" sz="2800" dirty="0" smtClean="0"/>
              <a:t>Specific work parameters (time, place, resources, etc)</a:t>
            </a:r>
          </a:p>
          <a:p>
            <a:r>
              <a:rPr lang="en-US" sz="2800" dirty="0" smtClean="0"/>
              <a:t>Pragmatic decisions based upon resource allocation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Optimizing decisions</a:t>
            </a:r>
          </a:p>
          <a:p>
            <a:r>
              <a:rPr lang="en-US" sz="2800" dirty="0" smtClean="0"/>
              <a:t>Flexible work parameters (do what it takes to “get </a:t>
            </a:r>
            <a:r>
              <a:rPr lang="en-US" sz="2800" dirty="0" err="1" smtClean="0"/>
              <a:t>er</a:t>
            </a:r>
            <a:r>
              <a:rPr lang="en-US" sz="2800" dirty="0" smtClean="0"/>
              <a:t> done”)</a:t>
            </a:r>
          </a:p>
          <a:p>
            <a:r>
              <a:rPr lang="en-US" sz="2800" dirty="0" smtClean="0"/>
              <a:t>Experimentation (trial &amp; error may dominate)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Managers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Entrepreneurs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Ironically the identifiable </a:t>
            </a:r>
            <a:r>
              <a:rPr lang="en-US" dirty="0" smtClean="0"/>
              <a:t>age-related </a:t>
            </a:r>
            <a:r>
              <a:rPr lang="en-US" dirty="0" smtClean="0"/>
              <a:t>personality changes among managers are those with which most entrepreneurs are imbued at an earlier age.</a:t>
            </a:r>
          </a:p>
          <a:p>
            <a:endParaRPr lang="en-US" dirty="0" smtClean="0"/>
          </a:p>
          <a:p>
            <a:r>
              <a:rPr lang="en-US" dirty="0" smtClean="0"/>
              <a:t>Those things that attract certain personalities to creative and independently driven vocations are similar to those factors motivating entrepreneurs.</a:t>
            </a:r>
          </a:p>
          <a:p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Personality and Entrepreneurs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Cautionary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Being creative/innovative does not always translate into entrepreneurial success</a:t>
            </a:r>
          </a:p>
          <a:p>
            <a:r>
              <a:rPr lang="en-US" dirty="0" smtClean="0"/>
              <a:t>The need for independence does not equate to entrepreneurial success</a:t>
            </a:r>
          </a:p>
          <a:p>
            <a:r>
              <a:rPr lang="en-US" dirty="0" smtClean="0"/>
              <a:t>Having great, unique products does not always mean a successful business venture</a:t>
            </a:r>
          </a:p>
          <a:p>
            <a:r>
              <a:rPr lang="en-US" dirty="0" smtClean="0"/>
              <a:t>HOWEVER, if all of the above are combined with business acumen the odds are improved dramatically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reminders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Identify and try to understand the barriers to entry</a:t>
            </a:r>
          </a:p>
          <a:p>
            <a:pPr lvl="1"/>
            <a:r>
              <a:rPr lang="en-US" dirty="0" smtClean="0"/>
              <a:t>142 breweries in Colorado with over 75 in planning</a:t>
            </a:r>
          </a:p>
          <a:p>
            <a:r>
              <a:rPr lang="en-US" dirty="0" smtClean="0"/>
              <a:t>Know your market and targets</a:t>
            </a:r>
          </a:p>
          <a:p>
            <a:pPr lvl="1"/>
            <a:r>
              <a:rPr lang="en-US" dirty="0" smtClean="0"/>
              <a:t>When is it saturated?</a:t>
            </a:r>
          </a:p>
          <a:p>
            <a:r>
              <a:rPr lang="en-US" dirty="0" smtClean="0"/>
              <a:t>Know your products and where they fit</a:t>
            </a:r>
          </a:p>
          <a:p>
            <a:pPr lvl="1"/>
            <a:r>
              <a:rPr lang="en-US" dirty="0" smtClean="0"/>
              <a:t>Demographics/target markets</a:t>
            </a:r>
          </a:p>
          <a:p>
            <a:r>
              <a:rPr lang="en-US" dirty="0" smtClean="0"/>
              <a:t>Pay attention to competition but be true to your vision</a:t>
            </a:r>
          </a:p>
          <a:p>
            <a:r>
              <a:rPr lang="en-US" dirty="0" smtClean="0"/>
              <a:t>Be willing to take calculated risks but know when to make changes- FOCUS on RESULTS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1490586336</TotalTime>
  <Pages>50</Pages>
  <Words>677</Words>
  <Application>Microsoft Office PowerPoint</Application>
  <PresentationFormat>On-screen Show (4:3)</PresentationFormat>
  <Paragraphs>117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Median</vt:lpstr>
      <vt:lpstr>Brewers as Entrepreneurs    </vt:lpstr>
      <vt:lpstr>Slide 2</vt:lpstr>
      <vt:lpstr>Entrepreneurs Defined</vt:lpstr>
      <vt:lpstr>Characteristics of Entrepreneurs</vt:lpstr>
      <vt:lpstr>Brewers and Entrepreneurship</vt:lpstr>
      <vt:lpstr>Brewers and Entrepreneurship</vt:lpstr>
      <vt:lpstr>Brewers and Entrepreneurship</vt:lpstr>
      <vt:lpstr>Brewers and Entrepreneurship</vt:lpstr>
      <vt:lpstr>Characteristics of Managers vs. Entrepreneurs</vt:lpstr>
      <vt:lpstr>Characteristics of Managers vs. Entrepreneurs</vt:lpstr>
      <vt:lpstr>Characteristics of Managers vs. Entrepreneurs</vt:lpstr>
      <vt:lpstr>Characteristics of Managers and Entrepreneurs</vt:lpstr>
      <vt:lpstr>Personality and Entrepreneurs</vt:lpstr>
      <vt:lpstr>Cautionary notes</vt:lpstr>
      <vt:lpstr>Business reminders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150 Day Employee Participation Program</dc:title>
  <dc:creator>Daryl Ralph</dc:creator>
  <cp:lastModifiedBy>College of Business</cp:lastModifiedBy>
  <cp:revision>107</cp:revision>
  <cp:lastPrinted>1998-05-26T23:45:25Z</cp:lastPrinted>
  <dcterms:created xsi:type="dcterms:W3CDTF">1998-03-24T16:53:30Z</dcterms:created>
  <dcterms:modified xsi:type="dcterms:W3CDTF">2012-06-15T20:58:26Z</dcterms:modified>
</cp:coreProperties>
</file>